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96" r:id="rId2"/>
  </p:sldMasterIdLst>
  <p:notesMasterIdLst>
    <p:notesMasterId r:id="rId45"/>
  </p:notesMasterIdLst>
  <p:sldIdLst>
    <p:sldId id="256" r:id="rId3"/>
    <p:sldId id="559" r:id="rId4"/>
    <p:sldId id="660" r:id="rId5"/>
    <p:sldId id="621" r:id="rId6"/>
    <p:sldId id="622" r:id="rId7"/>
    <p:sldId id="623" r:id="rId8"/>
    <p:sldId id="624" r:id="rId9"/>
    <p:sldId id="625" r:id="rId10"/>
    <p:sldId id="626" r:id="rId11"/>
    <p:sldId id="628" r:id="rId12"/>
    <p:sldId id="629" r:id="rId13"/>
    <p:sldId id="630" r:id="rId14"/>
    <p:sldId id="631" r:id="rId15"/>
    <p:sldId id="633" r:id="rId16"/>
    <p:sldId id="632" r:id="rId17"/>
    <p:sldId id="634" r:id="rId18"/>
    <p:sldId id="635" r:id="rId19"/>
    <p:sldId id="637" r:id="rId20"/>
    <p:sldId id="636" r:id="rId21"/>
    <p:sldId id="563" r:id="rId22"/>
    <p:sldId id="638" r:id="rId23"/>
    <p:sldId id="639" r:id="rId24"/>
    <p:sldId id="640" r:id="rId25"/>
    <p:sldId id="641" r:id="rId26"/>
    <p:sldId id="642" r:id="rId27"/>
    <p:sldId id="644" r:id="rId28"/>
    <p:sldId id="643" r:id="rId29"/>
    <p:sldId id="64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653" r:id="rId38"/>
    <p:sldId id="654" r:id="rId39"/>
    <p:sldId id="655" r:id="rId40"/>
    <p:sldId id="656" r:id="rId41"/>
    <p:sldId id="657" r:id="rId42"/>
    <p:sldId id="658" r:id="rId43"/>
    <p:sldId id="659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4" autoAdjust="0"/>
    <p:restoredTop sz="99847" autoAdjust="0"/>
  </p:normalViewPr>
  <p:slideViewPr>
    <p:cSldViewPr>
      <p:cViewPr>
        <p:scale>
          <a:sx n="116" d="100"/>
          <a:sy n="116" d="100"/>
        </p:scale>
        <p:origin x="-280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BAA9-B475-F440-84C5-D734282259D5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0F6C-5751-694C-8242-406DE1C7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7763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Copyright © 2014 Pearson Education, Inc. Publishing as Pearson Addison-Wesley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flipH="1">
            <a:off x="0" y="1524000"/>
            <a:ext cx="9144000" cy="152400"/>
          </a:xfrm>
          <a:prstGeom prst="homePlate">
            <a:avLst>
              <a:gd name="adj" fmla="val 0"/>
            </a:avLst>
          </a:prstGeom>
          <a:solidFill>
            <a:srgbClr val="CC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4" descr="Pearson-logo_AW-imprint_black-text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14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4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BCC86748-20E3-B24F-85C6-2CF100458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6201148-3947-AE41-AAA0-A6CAE2001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A9C5803-0DB6-2241-8D19-32778396D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46EB86A7-52A7-B042-AC0F-3191C12329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64D6967D-2C11-8844-A7CE-4036827A36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C84ABCD4-0212-5347-A5EC-D781923D9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F36706B-5568-E14C-93DB-BDBDD8E5C3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D2BE223-1290-0344-A7EB-6432433CF4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8D4E85B-C125-3E49-AF3B-6D6AFF09E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28C2AED-32F8-0044-B3D2-AA6E30D1D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5/13/13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flipH="1">
            <a:off x="0" y="-76200"/>
            <a:ext cx="9144000" cy="21336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33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1-</a:t>
            </a:r>
            <a:fld id="{AC0D3CA3-0140-EE40-B612-B642F78B07E6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4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</a:t>
            </a:r>
            <a:r>
              <a:rPr lang="en-US" sz="5300" dirty="0" smtClean="0">
                <a:latin typeface="Bauhaus 93" pitchFamily="82" charset="0"/>
              </a:rPr>
              <a:t>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90943"/>
            <a:ext cx="6400800" cy="674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// Specification file for the </a:t>
            </a:r>
            <a:r>
              <a:rPr lang="en-US" sz="1600" dirty="0" err="1"/>
              <a:t>NumberList</a:t>
            </a:r>
            <a:r>
              <a:rPr lang="en-US" sz="1600" dirty="0"/>
              <a:t> class</a:t>
            </a:r>
          </a:p>
          <a:p>
            <a:r>
              <a:rPr lang="en-US" sz="1600" dirty="0"/>
              <a:t>#</a:t>
            </a:r>
            <a:r>
              <a:rPr lang="en-US" sz="1600" dirty="0" err="1"/>
              <a:t>ifndef</a:t>
            </a:r>
            <a:r>
              <a:rPr lang="en-US" sz="1600" dirty="0"/>
              <a:t> NUMBERLIST_H</a:t>
            </a:r>
          </a:p>
          <a:p>
            <a:r>
              <a:rPr lang="en-US" sz="1600" dirty="0"/>
              <a:t>#define NUMBERLIST_H</a:t>
            </a:r>
          </a:p>
          <a:p>
            <a:endParaRPr lang="en-US" sz="1600" dirty="0"/>
          </a:p>
          <a:p>
            <a:r>
              <a:rPr lang="en-US" sz="1600" dirty="0"/>
              <a:t>class </a:t>
            </a:r>
            <a:r>
              <a:rPr lang="en-US" sz="1600" dirty="0" err="1"/>
              <a:t>NumberList</a:t>
            </a:r>
            <a:endParaRPr lang="en-US" sz="1600" dirty="0"/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private:</a:t>
            </a:r>
          </a:p>
          <a:p>
            <a:r>
              <a:rPr lang="en-US" sz="1600" dirty="0"/>
              <a:t>   // Declare a structure for the list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ListNode</a:t>
            </a:r>
            <a:endParaRPr lang="en-US" sz="1600" dirty="0"/>
          </a:p>
          <a:p>
            <a:r>
              <a:rPr lang="en-US" sz="1600" dirty="0"/>
              <a:t>   {</a:t>
            </a:r>
          </a:p>
          <a:p>
            <a:r>
              <a:rPr lang="en-US" sz="1600" dirty="0"/>
              <a:t>      double value;           // The value in this node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ListNode</a:t>
            </a:r>
            <a:r>
              <a:rPr lang="en-US" sz="1600" dirty="0"/>
              <a:t> *next;  // To point to the next node</a:t>
            </a:r>
          </a:p>
          <a:p>
            <a:r>
              <a:rPr lang="en-US" sz="1600" dirty="0"/>
              <a:t>   };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ListNode</a:t>
            </a:r>
            <a:r>
              <a:rPr lang="en-US" sz="1600" dirty="0"/>
              <a:t> *head;            // List head </a:t>
            </a:r>
            <a:r>
              <a:rPr lang="en-US" sz="1600" dirty="0" smtClean="0"/>
              <a:t>pointer</a:t>
            </a:r>
            <a:endParaRPr lang="en-US" sz="1600" dirty="0"/>
          </a:p>
          <a:p>
            <a:r>
              <a:rPr lang="en-US" sz="1600" dirty="0"/>
              <a:t>public:</a:t>
            </a:r>
          </a:p>
          <a:p>
            <a:r>
              <a:rPr lang="en-US" sz="1600" dirty="0"/>
              <a:t>   // Constructor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NumberList</a:t>
            </a:r>
            <a:r>
              <a:rPr lang="en-US" sz="1600" dirty="0"/>
              <a:t>()</a:t>
            </a:r>
          </a:p>
          <a:p>
            <a:r>
              <a:rPr lang="en-US" sz="1600" dirty="0"/>
              <a:t>      { head = NULL; </a:t>
            </a:r>
            <a:r>
              <a:rPr lang="en-US" sz="1600" dirty="0" smtClean="0"/>
              <a:t>}</a:t>
            </a:r>
            <a:endParaRPr lang="en-US" sz="1600" dirty="0"/>
          </a:p>
          <a:p>
            <a:r>
              <a:rPr lang="en-US" sz="1600" dirty="0"/>
              <a:t>   // Destructor</a:t>
            </a:r>
          </a:p>
          <a:p>
            <a:r>
              <a:rPr lang="en-US" sz="1600" dirty="0"/>
              <a:t>   ~</a:t>
            </a:r>
            <a:r>
              <a:rPr lang="en-US" sz="1600" dirty="0" err="1"/>
              <a:t>NumberList</a:t>
            </a:r>
            <a:r>
              <a:rPr lang="en-US" sz="1600" dirty="0"/>
              <a:t>()</a:t>
            </a:r>
            <a:r>
              <a:rPr lang="en-US" sz="1600" dirty="0" smtClean="0"/>
              <a:t>;</a:t>
            </a:r>
            <a:endParaRPr lang="en-US" sz="1600" dirty="0"/>
          </a:p>
          <a:p>
            <a:r>
              <a:rPr lang="en-US" sz="1600" dirty="0"/>
              <a:t>   // Linked list operations</a:t>
            </a:r>
          </a:p>
          <a:p>
            <a:r>
              <a:rPr lang="en-US" sz="1600" dirty="0"/>
              <a:t>   void </a:t>
            </a:r>
            <a:r>
              <a:rPr lang="en-US" sz="1600" dirty="0" err="1"/>
              <a:t>appendNode</a:t>
            </a:r>
            <a:r>
              <a:rPr lang="en-US" sz="1600" dirty="0"/>
              <a:t>(double);</a:t>
            </a:r>
          </a:p>
          <a:p>
            <a:r>
              <a:rPr lang="en-US" sz="1600" dirty="0"/>
              <a:t>   void </a:t>
            </a:r>
            <a:r>
              <a:rPr lang="en-US" sz="1600" dirty="0" err="1"/>
              <a:t>insertNode</a:t>
            </a:r>
            <a:r>
              <a:rPr lang="en-US" sz="1600" dirty="0"/>
              <a:t>(double);</a:t>
            </a:r>
          </a:p>
          <a:p>
            <a:r>
              <a:rPr lang="en-US" sz="1600" dirty="0"/>
              <a:t>   void </a:t>
            </a:r>
            <a:r>
              <a:rPr lang="en-US" sz="1600" dirty="0" err="1"/>
              <a:t>deleteNode</a:t>
            </a:r>
            <a:r>
              <a:rPr lang="en-US" sz="1600" dirty="0"/>
              <a:t>(double);</a:t>
            </a:r>
          </a:p>
          <a:p>
            <a:r>
              <a:rPr lang="en-US" sz="1600" dirty="0"/>
              <a:t>   void </a:t>
            </a:r>
            <a:r>
              <a:rPr lang="en-US" sz="1600" dirty="0" err="1"/>
              <a:t>displayList</a:t>
            </a:r>
            <a:r>
              <a:rPr lang="en-US" sz="1600" dirty="0"/>
              <a:t>() </a:t>
            </a:r>
            <a:r>
              <a:rPr lang="en-US" sz="1600" dirty="0" err="1"/>
              <a:t>const</a:t>
            </a:r>
            <a:r>
              <a:rPr lang="en-US" sz="1600" dirty="0"/>
              <a:t>;</a:t>
            </a:r>
          </a:p>
          <a:p>
            <a:r>
              <a:rPr lang="en-US" sz="1600" dirty="0"/>
              <a:t>};</a:t>
            </a:r>
          </a:p>
          <a:p>
            <a:r>
              <a:rPr lang="en-US" sz="1600" dirty="0"/>
              <a:t>#</a:t>
            </a:r>
            <a:r>
              <a:rPr lang="en-US" sz="1600" dirty="0" err="1"/>
              <a:t>endif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251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48" y="0"/>
            <a:ext cx="4572000" cy="346248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// Implementation file for the </a:t>
            </a:r>
            <a:r>
              <a:rPr lang="en-US" sz="1200" dirty="0" err="1"/>
              <a:t>NumberList</a:t>
            </a:r>
            <a:r>
              <a:rPr lang="en-US" sz="1200" dirty="0"/>
              <a:t> class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iostream</a:t>
            </a:r>
            <a:r>
              <a:rPr lang="en-US" sz="1200" dirty="0"/>
              <a:t>&gt;  // For </a:t>
            </a:r>
            <a:r>
              <a:rPr lang="en-US" sz="1200" dirty="0" err="1"/>
              <a:t>cout</a:t>
            </a:r>
            <a:r>
              <a:rPr lang="en-US" sz="1200" dirty="0"/>
              <a:t>  and NULL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NumberList.h</a:t>
            </a:r>
            <a:r>
              <a:rPr lang="en-US" sz="1200" dirty="0"/>
              <a:t>"</a:t>
            </a:r>
          </a:p>
          <a:p>
            <a:r>
              <a:rPr lang="en-US" sz="1200" dirty="0"/>
              <a:t>using namespace </a:t>
            </a:r>
            <a:r>
              <a:rPr lang="en-US" sz="1200" dirty="0" err="1"/>
              <a:t>std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appendNode</a:t>
            </a:r>
            <a:r>
              <a:rPr lang="en-US" sz="1200" dirty="0"/>
              <a:t> appends a node containing the        *</a:t>
            </a:r>
          </a:p>
          <a:p>
            <a:r>
              <a:rPr lang="en-US" sz="1200" dirty="0"/>
              <a:t>// value </a:t>
            </a:r>
            <a:r>
              <a:rPr lang="en-US" sz="1200" dirty="0" err="1"/>
              <a:t>pased</a:t>
            </a:r>
            <a:r>
              <a:rPr lang="en-US" sz="1200" dirty="0"/>
              <a:t> into </a:t>
            </a:r>
            <a:r>
              <a:rPr lang="en-US" sz="1200" dirty="0" err="1"/>
              <a:t>num</a:t>
            </a:r>
            <a:r>
              <a:rPr lang="en-US" sz="1200" dirty="0"/>
              <a:t>, to the end of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appendNode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// To point to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endParaRPr lang="en-US" sz="1200" dirty="0"/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r>
              <a:rPr lang="en-US" sz="1200" dirty="0"/>
              <a:t> at end.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Find the last node in the list.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-&gt;next)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Insert </a:t>
            </a:r>
            <a:r>
              <a:rPr lang="en-US" sz="1200" dirty="0" err="1"/>
              <a:t>newNode</a:t>
            </a:r>
            <a:r>
              <a:rPr lang="en-US" sz="1200" dirty="0"/>
              <a:t> as the last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displayList</a:t>
            </a:r>
            <a:r>
              <a:rPr lang="en-US" sz="1200" dirty="0"/>
              <a:t> shows the value                     *</a:t>
            </a:r>
          </a:p>
          <a:p>
            <a:r>
              <a:rPr lang="en-US" sz="1200" dirty="0"/>
              <a:t>// stored in each node of the linked list          *</a:t>
            </a:r>
          </a:p>
          <a:p>
            <a:r>
              <a:rPr lang="en-US" sz="1200" dirty="0"/>
              <a:t>// pointed to by head.            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displayList</a:t>
            </a:r>
            <a:r>
              <a:rPr lang="en-US" sz="1200" dirty="0"/>
              <a:t>() </a:t>
            </a:r>
            <a:r>
              <a:rPr lang="en-US" sz="1200" dirty="0" err="1"/>
              <a:t>const</a:t>
            </a:r>
            <a:endParaRPr lang="en-US" sz="1200" dirty="0"/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points to a node, traverse</a:t>
            </a:r>
          </a:p>
          <a:p>
            <a:r>
              <a:rPr lang="en-US" sz="1200" dirty="0"/>
              <a:t>   // the list.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Display the value in this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cout</a:t>
            </a:r>
            <a:r>
              <a:rPr lang="en-US" sz="1200" dirty="0"/>
              <a:t> &lt;&lt; </a:t>
            </a:r>
            <a:r>
              <a:rPr lang="en-US" sz="1200" dirty="0" err="1"/>
              <a:t>nodePtr</a:t>
            </a:r>
            <a:r>
              <a:rPr lang="en-US" sz="1200" dirty="0"/>
              <a:t>-&gt;value &lt;&lt; 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Move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insertNode</a:t>
            </a:r>
            <a:r>
              <a:rPr lang="en-US" sz="1200" dirty="0"/>
              <a:t> function inserts a node with     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num</a:t>
            </a:r>
            <a:r>
              <a:rPr lang="en-US" sz="1200" dirty="0"/>
              <a:t> copied to its value member.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insertNode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           //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 = NULL; // The previous node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endParaRPr lang="en-US" sz="1200" dirty="0"/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Initialize </a:t>
            </a:r>
            <a:r>
              <a:rPr lang="en-US" sz="1200" dirty="0" err="1"/>
              <a:t>previousNode</a:t>
            </a:r>
            <a:r>
              <a:rPr lang="en-US" sz="1200" dirty="0"/>
              <a:t> to NULL.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previousNode</a:t>
            </a:r>
            <a:r>
              <a:rPr lang="en-US" sz="1200" dirty="0"/>
              <a:t> = NULL;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is less than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&lt;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the new node is to be the 1st in the list,</a:t>
            </a:r>
          </a:p>
          <a:p>
            <a:r>
              <a:rPr lang="en-US" sz="1200" dirty="0"/>
              <a:t>      // insert it before all other nodes.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previousNode</a:t>
            </a:r>
            <a:r>
              <a:rPr lang="en-US" sz="1200" dirty="0"/>
              <a:t> == NULL)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   else  // Otherwise insert after the previous node.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deleteNode</a:t>
            </a:r>
            <a:r>
              <a:rPr lang="en-US" sz="1200" dirty="0"/>
              <a:t> function searches for a node     *</a:t>
            </a:r>
          </a:p>
          <a:p>
            <a:r>
              <a:rPr lang="en-US" sz="1200" dirty="0"/>
              <a:t>// with </a:t>
            </a:r>
            <a:r>
              <a:rPr lang="en-US" sz="1200" dirty="0" err="1"/>
              <a:t>num</a:t>
            </a:r>
            <a:r>
              <a:rPr lang="en-US" sz="1200" dirty="0"/>
              <a:t> as its value. The node, if found, is   *</a:t>
            </a:r>
          </a:p>
          <a:p>
            <a:r>
              <a:rPr lang="en-US" sz="1200" dirty="0"/>
              <a:t>// deleted from the list and from memory.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deleteNode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;  // To point to the previous node</a:t>
            </a:r>
          </a:p>
          <a:p>
            <a:endParaRPr lang="en-US" sz="1200" dirty="0"/>
          </a:p>
          <a:p>
            <a:r>
              <a:rPr lang="en-US" sz="1200" dirty="0"/>
              <a:t>   // If the list is empty, do nothing.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return;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Determine if the first node is the one.</a:t>
            </a:r>
          </a:p>
          <a:p>
            <a:r>
              <a:rPr lang="en-US" sz="1200" dirty="0"/>
              <a:t>   if (head-&gt;value ==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head-&gt;next;</a:t>
            </a:r>
          </a:p>
          <a:p>
            <a:r>
              <a:rPr lang="en-US" sz="1200" dirty="0"/>
              <a:t>      delete head;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member is </a:t>
            </a:r>
          </a:p>
          <a:p>
            <a:r>
              <a:rPr lang="en-US" sz="1200" dirty="0"/>
              <a:t>      // not equal to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!=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list, </a:t>
            </a:r>
          </a:p>
          <a:p>
            <a:r>
              <a:rPr lang="en-US" sz="1200" dirty="0"/>
              <a:t>      // link the previous node to the node after</a:t>
            </a:r>
          </a:p>
          <a:p>
            <a:r>
              <a:rPr lang="en-US" sz="1200" dirty="0"/>
              <a:t>      // </a:t>
            </a:r>
            <a:r>
              <a:rPr lang="en-US" sz="1200" dirty="0" err="1"/>
              <a:t>nodePtr</a:t>
            </a:r>
            <a:r>
              <a:rPr lang="en-US" sz="1200" dirty="0"/>
              <a:t>, then delete </a:t>
            </a:r>
            <a:r>
              <a:rPr lang="en-US" sz="1200" dirty="0" err="1"/>
              <a:t>nodePtr</a:t>
            </a:r>
            <a:r>
              <a:rPr lang="en-US" sz="1200" dirty="0"/>
              <a:t>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Destructor                                      *</a:t>
            </a:r>
          </a:p>
          <a:p>
            <a:r>
              <a:rPr lang="en-US" sz="1200" dirty="0"/>
              <a:t>// This function deletes every node in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 err="1"/>
              <a:t>NumberList</a:t>
            </a:r>
            <a:r>
              <a:rPr lang="en-US" sz="1200" dirty="0"/>
              <a:t>::~</a:t>
            </a:r>
            <a:r>
              <a:rPr lang="en-US" sz="1200" dirty="0" err="1"/>
              <a:t>NumberList</a:t>
            </a:r>
            <a:r>
              <a:rPr lang="en-US" sz="1200" dirty="0"/>
              <a:t>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nextNode</a:t>
            </a:r>
            <a:r>
              <a:rPr lang="en-US" sz="1200" dirty="0"/>
              <a:t>;  // To point to the next node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list...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 != NULL)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Save a pointer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nextNode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Delete the current node.</a:t>
            </a:r>
          </a:p>
          <a:p>
            <a:r>
              <a:rPr lang="en-US" sz="1200" dirty="0"/>
              <a:t>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nextNode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-7239000"/>
            <a:ext cx="4572000" cy="346248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// Implementation file for the </a:t>
            </a:r>
            <a:r>
              <a:rPr lang="en-US" sz="1200" dirty="0" err="1"/>
              <a:t>NumberList</a:t>
            </a:r>
            <a:r>
              <a:rPr lang="en-US" sz="1200" dirty="0"/>
              <a:t> class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iostream</a:t>
            </a:r>
            <a:r>
              <a:rPr lang="en-US" sz="1200" dirty="0"/>
              <a:t>&gt;  // For </a:t>
            </a:r>
            <a:r>
              <a:rPr lang="en-US" sz="1200" dirty="0" err="1"/>
              <a:t>cout</a:t>
            </a:r>
            <a:r>
              <a:rPr lang="en-US" sz="1200" dirty="0"/>
              <a:t>  and NULL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NumberList.h</a:t>
            </a:r>
            <a:r>
              <a:rPr lang="en-US" sz="1200" dirty="0"/>
              <a:t>"</a:t>
            </a:r>
          </a:p>
          <a:p>
            <a:r>
              <a:rPr lang="en-US" sz="1200" dirty="0"/>
              <a:t>using namespace </a:t>
            </a:r>
            <a:r>
              <a:rPr lang="en-US" sz="1200" dirty="0" err="1"/>
              <a:t>std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appendNode</a:t>
            </a:r>
            <a:r>
              <a:rPr lang="en-US" sz="1200" dirty="0"/>
              <a:t> appends a node containing the        *</a:t>
            </a:r>
          </a:p>
          <a:p>
            <a:r>
              <a:rPr lang="en-US" sz="1200" dirty="0"/>
              <a:t>// value </a:t>
            </a:r>
            <a:r>
              <a:rPr lang="en-US" sz="1200" dirty="0" err="1"/>
              <a:t>pased</a:t>
            </a:r>
            <a:r>
              <a:rPr lang="en-US" sz="1200" dirty="0"/>
              <a:t> into </a:t>
            </a:r>
            <a:r>
              <a:rPr lang="en-US" sz="1200" dirty="0" err="1"/>
              <a:t>num</a:t>
            </a:r>
            <a:r>
              <a:rPr lang="en-US" sz="1200" dirty="0"/>
              <a:t>, to the end of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appendNode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// To point to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endParaRPr lang="en-US" sz="1200" dirty="0"/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r>
              <a:rPr lang="en-US" sz="1200" dirty="0"/>
              <a:t> at end.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Find the last node in the list.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-&gt;next)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Insert </a:t>
            </a:r>
            <a:r>
              <a:rPr lang="en-US" sz="1200" dirty="0" err="1"/>
              <a:t>newNode</a:t>
            </a:r>
            <a:r>
              <a:rPr lang="en-US" sz="1200" dirty="0"/>
              <a:t> as the last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displayList</a:t>
            </a:r>
            <a:r>
              <a:rPr lang="en-US" sz="1200" dirty="0"/>
              <a:t> shows the value                     *</a:t>
            </a:r>
          </a:p>
          <a:p>
            <a:r>
              <a:rPr lang="en-US" sz="1200" dirty="0"/>
              <a:t>// stored in each node of the linked list          *</a:t>
            </a:r>
          </a:p>
          <a:p>
            <a:r>
              <a:rPr lang="en-US" sz="1200" dirty="0"/>
              <a:t>// pointed to by head.            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displayList</a:t>
            </a:r>
            <a:r>
              <a:rPr lang="en-US" sz="1200" dirty="0"/>
              <a:t>() </a:t>
            </a:r>
            <a:r>
              <a:rPr lang="en-US" sz="1200" dirty="0" err="1"/>
              <a:t>const</a:t>
            </a:r>
            <a:endParaRPr lang="en-US" sz="1200" dirty="0"/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points to a node, traverse</a:t>
            </a:r>
          </a:p>
          <a:p>
            <a:r>
              <a:rPr lang="en-US" sz="1200" dirty="0"/>
              <a:t>   // the list.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Display the value in this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cout</a:t>
            </a:r>
            <a:r>
              <a:rPr lang="en-US" sz="1200" dirty="0"/>
              <a:t> &lt;&lt; </a:t>
            </a:r>
            <a:r>
              <a:rPr lang="en-US" sz="1200" dirty="0" err="1"/>
              <a:t>nodePtr</a:t>
            </a:r>
            <a:r>
              <a:rPr lang="en-US" sz="1200" dirty="0"/>
              <a:t>-&gt;value &lt;&lt; 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Move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insertNode</a:t>
            </a:r>
            <a:r>
              <a:rPr lang="en-US" sz="1200" dirty="0"/>
              <a:t> function inserts a node with     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num</a:t>
            </a:r>
            <a:r>
              <a:rPr lang="en-US" sz="1200" dirty="0"/>
              <a:t> copied to its value member.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insertNode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           //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 = NULL; // The previous node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endParaRPr lang="en-US" sz="1200" dirty="0"/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Initialize </a:t>
            </a:r>
            <a:r>
              <a:rPr lang="en-US" sz="1200" dirty="0" err="1"/>
              <a:t>previousNode</a:t>
            </a:r>
            <a:r>
              <a:rPr lang="en-US" sz="1200" dirty="0"/>
              <a:t> to NULL.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previousNode</a:t>
            </a:r>
            <a:r>
              <a:rPr lang="en-US" sz="1200" dirty="0"/>
              <a:t> = NULL;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is less than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&lt;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the new node is to be the 1st in the list,</a:t>
            </a:r>
          </a:p>
          <a:p>
            <a:r>
              <a:rPr lang="en-US" sz="1200" dirty="0"/>
              <a:t>      // insert it before all other nodes.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previousNode</a:t>
            </a:r>
            <a:r>
              <a:rPr lang="en-US" sz="1200" dirty="0"/>
              <a:t> == NULL)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   else  // Otherwise insert after the previous node.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deleteNode</a:t>
            </a:r>
            <a:r>
              <a:rPr lang="en-US" sz="1200" dirty="0"/>
              <a:t> function searches for a node     *</a:t>
            </a:r>
          </a:p>
          <a:p>
            <a:r>
              <a:rPr lang="en-US" sz="1200" dirty="0"/>
              <a:t>// with </a:t>
            </a:r>
            <a:r>
              <a:rPr lang="en-US" sz="1200" dirty="0" err="1"/>
              <a:t>num</a:t>
            </a:r>
            <a:r>
              <a:rPr lang="en-US" sz="1200" dirty="0"/>
              <a:t> as its value. The node, if found, is   *</a:t>
            </a:r>
          </a:p>
          <a:p>
            <a:r>
              <a:rPr lang="en-US" sz="1200" dirty="0"/>
              <a:t>// deleted from the list and from memory.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deleteNode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;  // To point to the previous node</a:t>
            </a:r>
          </a:p>
          <a:p>
            <a:endParaRPr lang="en-US" sz="1200" dirty="0"/>
          </a:p>
          <a:p>
            <a:r>
              <a:rPr lang="en-US" sz="1200" dirty="0"/>
              <a:t>   // If the list is empty, do nothing.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return;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Determine if the first node is the one.</a:t>
            </a:r>
          </a:p>
          <a:p>
            <a:r>
              <a:rPr lang="en-US" sz="1200" dirty="0"/>
              <a:t>   if (head-&gt;value ==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head-&gt;next;</a:t>
            </a:r>
          </a:p>
          <a:p>
            <a:r>
              <a:rPr lang="en-US" sz="1200" dirty="0"/>
              <a:t>      delete head;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member is </a:t>
            </a:r>
          </a:p>
          <a:p>
            <a:r>
              <a:rPr lang="en-US" sz="1200" dirty="0"/>
              <a:t>      // not equal to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!=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list, </a:t>
            </a:r>
          </a:p>
          <a:p>
            <a:r>
              <a:rPr lang="en-US" sz="1200" dirty="0"/>
              <a:t>      // link the previous node to the node after</a:t>
            </a:r>
          </a:p>
          <a:p>
            <a:r>
              <a:rPr lang="en-US" sz="1200" dirty="0"/>
              <a:t>      // </a:t>
            </a:r>
            <a:r>
              <a:rPr lang="en-US" sz="1200" dirty="0" err="1"/>
              <a:t>nodePtr</a:t>
            </a:r>
            <a:r>
              <a:rPr lang="en-US" sz="1200" dirty="0"/>
              <a:t>, then delete </a:t>
            </a:r>
            <a:r>
              <a:rPr lang="en-US" sz="1200" dirty="0" err="1"/>
              <a:t>nodePtr</a:t>
            </a:r>
            <a:r>
              <a:rPr lang="en-US" sz="1200" dirty="0"/>
              <a:t>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Destructor                                      *</a:t>
            </a:r>
          </a:p>
          <a:p>
            <a:r>
              <a:rPr lang="en-US" sz="1200" dirty="0"/>
              <a:t>// This function deletes every node in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 err="1"/>
              <a:t>NumberList</a:t>
            </a:r>
            <a:r>
              <a:rPr lang="en-US" sz="1200" dirty="0"/>
              <a:t>::~</a:t>
            </a:r>
            <a:r>
              <a:rPr lang="en-US" sz="1200" dirty="0" err="1"/>
              <a:t>NumberList</a:t>
            </a:r>
            <a:r>
              <a:rPr lang="en-US" sz="1200" dirty="0"/>
              <a:t>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nextNode</a:t>
            </a:r>
            <a:r>
              <a:rPr lang="en-US" sz="1200" dirty="0"/>
              <a:t>;  // To point to the next node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list...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 != NULL)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Save a pointer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nextNode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Delete the current node.</a:t>
            </a:r>
          </a:p>
          <a:p>
            <a:r>
              <a:rPr lang="en-US" sz="1200" dirty="0"/>
              <a:t>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nextNode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806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948" y="-11506200"/>
            <a:ext cx="4572000" cy="346248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// Implementation file for the </a:t>
            </a:r>
            <a:r>
              <a:rPr lang="en-US" sz="1200" dirty="0" err="1"/>
              <a:t>NumberList</a:t>
            </a:r>
            <a:r>
              <a:rPr lang="en-US" sz="1200" dirty="0"/>
              <a:t> class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iostream</a:t>
            </a:r>
            <a:r>
              <a:rPr lang="en-US" sz="1200" dirty="0"/>
              <a:t>&gt;  // For </a:t>
            </a:r>
            <a:r>
              <a:rPr lang="en-US" sz="1200" dirty="0" err="1"/>
              <a:t>cout</a:t>
            </a:r>
            <a:r>
              <a:rPr lang="en-US" sz="1200" dirty="0"/>
              <a:t>  and NULL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NumberList.h</a:t>
            </a:r>
            <a:r>
              <a:rPr lang="en-US" sz="1200" dirty="0"/>
              <a:t>"</a:t>
            </a:r>
          </a:p>
          <a:p>
            <a:r>
              <a:rPr lang="en-US" sz="1200" dirty="0"/>
              <a:t>using namespace </a:t>
            </a:r>
            <a:r>
              <a:rPr lang="en-US" sz="1200" dirty="0" err="1"/>
              <a:t>std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appendNode</a:t>
            </a:r>
            <a:r>
              <a:rPr lang="en-US" sz="1200" dirty="0"/>
              <a:t> appends a node containing the        *</a:t>
            </a:r>
          </a:p>
          <a:p>
            <a:r>
              <a:rPr lang="en-US" sz="1200" dirty="0"/>
              <a:t>// value </a:t>
            </a:r>
            <a:r>
              <a:rPr lang="en-US" sz="1200" dirty="0" err="1"/>
              <a:t>pased</a:t>
            </a:r>
            <a:r>
              <a:rPr lang="en-US" sz="1200" dirty="0"/>
              <a:t> into </a:t>
            </a:r>
            <a:r>
              <a:rPr lang="en-US" sz="1200" dirty="0" err="1"/>
              <a:t>num</a:t>
            </a:r>
            <a:r>
              <a:rPr lang="en-US" sz="1200" dirty="0"/>
              <a:t>, to the end of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appendNode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// To point to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endParaRPr lang="en-US" sz="1200" dirty="0"/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r>
              <a:rPr lang="en-US" sz="1200" dirty="0"/>
              <a:t> at end.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Find the last node in the list.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-&gt;next)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Insert </a:t>
            </a:r>
            <a:r>
              <a:rPr lang="en-US" sz="1200" dirty="0" err="1"/>
              <a:t>newNode</a:t>
            </a:r>
            <a:r>
              <a:rPr lang="en-US" sz="1200" dirty="0"/>
              <a:t> as the last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displayList</a:t>
            </a:r>
            <a:r>
              <a:rPr lang="en-US" sz="1200" dirty="0"/>
              <a:t> shows the value                     *</a:t>
            </a:r>
          </a:p>
          <a:p>
            <a:r>
              <a:rPr lang="en-US" sz="1200" dirty="0"/>
              <a:t>// stored in each node of the linked list          *</a:t>
            </a:r>
          </a:p>
          <a:p>
            <a:r>
              <a:rPr lang="en-US" sz="1200" dirty="0"/>
              <a:t>// pointed to by head.            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displayList</a:t>
            </a:r>
            <a:r>
              <a:rPr lang="en-US" sz="1200" dirty="0"/>
              <a:t>() </a:t>
            </a:r>
            <a:r>
              <a:rPr lang="en-US" sz="1200" dirty="0" err="1"/>
              <a:t>const</a:t>
            </a:r>
            <a:endParaRPr lang="en-US" sz="1200" dirty="0"/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points to a node, traverse</a:t>
            </a:r>
          </a:p>
          <a:p>
            <a:r>
              <a:rPr lang="en-US" sz="1200" dirty="0"/>
              <a:t>   // the list.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Display the value in this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cout</a:t>
            </a:r>
            <a:r>
              <a:rPr lang="en-US" sz="1200" dirty="0"/>
              <a:t> &lt;&lt; </a:t>
            </a:r>
            <a:r>
              <a:rPr lang="en-US" sz="1200" dirty="0" err="1"/>
              <a:t>nodePtr</a:t>
            </a:r>
            <a:r>
              <a:rPr lang="en-US" sz="1200" dirty="0"/>
              <a:t>-&gt;value &lt;&lt; 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Move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insertNode</a:t>
            </a:r>
            <a:r>
              <a:rPr lang="en-US" sz="1200" dirty="0"/>
              <a:t> function inserts a node with     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num</a:t>
            </a:r>
            <a:r>
              <a:rPr lang="en-US" sz="1200" dirty="0"/>
              <a:t> copied to its value member.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insertNode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           //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 = NULL; // The previous node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endParaRPr lang="en-US" sz="1200" dirty="0"/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Initialize </a:t>
            </a:r>
            <a:r>
              <a:rPr lang="en-US" sz="1200" dirty="0" err="1"/>
              <a:t>previousNode</a:t>
            </a:r>
            <a:r>
              <a:rPr lang="en-US" sz="1200" dirty="0"/>
              <a:t> to NULL.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previousNode</a:t>
            </a:r>
            <a:r>
              <a:rPr lang="en-US" sz="1200" dirty="0"/>
              <a:t> = NULL;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is less than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&lt;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the new node is to be the 1st in the list,</a:t>
            </a:r>
          </a:p>
          <a:p>
            <a:r>
              <a:rPr lang="en-US" sz="1200" dirty="0"/>
              <a:t>      // insert it before all other nodes.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previousNode</a:t>
            </a:r>
            <a:r>
              <a:rPr lang="en-US" sz="1200" dirty="0"/>
              <a:t> == NULL)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   else  // Otherwise insert after the previous node.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deleteNode</a:t>
            </a:r>
            <a:r>
              <a:rPr lang="en-US" sz="1200" dirty="0"/>
              <a:t> function searches for a node     *</a:t>
            </a:r>
          </a:p>
          <a:p>
            <a:r>
              <a:rPr lang="en-US" sz="1200" dirty="0"/>
              <a:t>// with </a:t>
            </a:r>
            <a:r>
              <a:rPr lang="en-US" sz="1200" dirty="0" err="1"/>
              <a:t>num</a:t>
            </a:r>
            <a:r>
              <a:rPr lang="en-US" sz="1200" dirty="0"/>
              <a:t> as its value. The node, if found, is   *</a:t>
            </a:r>
          </a:p>
          <a:p>
            <a:r>
              <a:rPr lang="en-US" sz="1200" dirty="0"/>
              <a:t>// deleted from the list and from memory.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deleteNode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;  // To point to the previous node</a:t>
            </a:r>
          </a:p>
          <a:p>
            <a:endParaRPr lang="en-US" sz="1200" dirty="0"/>
          </a:p>
          <a:p>
            <a:r>
              <a:rPr lang="en-US" sz="1200" dirty="0"/>
              <a:t>   // If the list is empty, do nothing.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return;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Determine if the first node is the one.</a:t>
            </a:r>
          </a:p>
          <a:p>
            <a:r>
              <a:rPr lang="en-US" sz="1200" dirty="0"/>
              <a:t>   if (head-&gt;value ==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head-&gt;next;</a:t>
            </a:r>
          </a:p>
          <a:p>
            <a:r>
              <a:rPr lang="en-US" sz="1200" dirty="0"/>
              <a:t>      delete head;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member is </a:t>
            </a:r>
          </a:p>
          <a:p>
            <a:r>
              <a:rPr lang="en-US" sz="1200" dirty="0"/>
              <a:t>      // not equal to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!=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list, </a:t>
            </a:r>
          </a:p>
          <a:p>
            <a:r>
              <a:rPr lang="en-US" sz="1200" dirty="0"/>
              <a:t>      // link the previous node to the node after</a:t>
            </a:r>
          </a:p>
          <a:p>
            <a:r>
              <a:rPr lang="en-US" sz="1200" dirty="0"/>
              <a:t>      // </a:t>
            </a:r>
            <a:r>
              <a:rPr lang="en-US" sz="1200" dirty="0" err="1"/>
              <a:t>nodePtr</a:t>
            </a:r>
            <a:r>
              <a:rPr lang="en-US" sz="1200" dirty="0"/>
              <a:t>, then delete </a:t>
            </a:r>
            <a:r>
              <a:rPr lang="en-US" sz="1200" dirty="0" err="1"/>
              <a:t>nodePtr</a:t>
            </a:r>
            <a:r>
              <a:rPr lang="en-US" sz="1200" dirty="0"/>
              <a:t>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Destructor                                      *</a:t>
            </a:r>
          </a:p>
          <a:p>
            <a:r>
              <a:rPr lang="en-US" sz="1200" dirty="0"/>
              <a:t>// This function deletes every node in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 err="1"/>
              <a:t>NumberList</a:t>
            </a:r>
            <a:r>
              <a:rPr lang="en-US" sz="1200" dirty="0"/>
              <a:t>::~</a:t>
            </a:r>
            <a:r>
              <a:rPr lang="en-US" sz="1200" dirty="0" err="1"/>
              <a:t>NumberList</a:t>
            </a:r>
            <a:r>
              <a:rPr lang="en-US" sz="1200" dirty="0"/>
              <a:t>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nextNode</a:t>
            </a:r>
            <a:r>
              <a:rPr lang="en-US" sz="1200" dirty="0"/>
              <a:t>;  // To point to the next node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list...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 != NULL)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Save a pointer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nextNode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Delete the current node.</a:t>
            </a:r>
          </a:p>
          <a:p>
            <a:r>
              <a:rPr lang="en-US" sz="1200" dirty="0"/>
              <a:t>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nextNode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-27766839"/>
            <a:ext cx="4572000" cy="346248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// Implementation file for the </a:t>
            </a:r>
            <a:r>
              <a:rPr lang="en-US" sz="1200" dirty="0" err="1"/>
              <a:t>NumberList</a:t>
            </a:r>
            <a:r>
              <a:rPr lang="en-US" sz="1200" dirty="0"/>
              <a:t> class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iostream</a:t>
            </a:r>
            <a:r>
              <a:rPr lang="en-US" sz="1200" dirty="0"/>
              <a:t>&gt;  // For </a:t>
            </a:r>
            <a:r>
              <a:rPr lang="en-US" sz="1200" dirty="0" err="1"/>
              <a:t>cout</a:t>
            </a:r>
            <a:r>
              <a:rPr lang="en-US" sz="1200" dirty="0"/>
              <a:t>  and NULL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NumberList.h</a:t>
            </a:r>
            <a:r>
              <a:rPr lang="en-US" sz="1200" dirty="0"/>
              <a:t>"</a:t>
            </a:r>
          </a:p>
          <a:p>
            <a:r>
              <a:rPr lang="en-US" sz="1200" dirty="0"/>
              <a:t>using namespace </a:t>
            </a:r>
            <a:r>
              <a:rPr lang="en-US" sz="1200" dirty="0" err="1"/>
              <a:t>std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appendNode</a:t>
            </a:r>
            <a:r>
              <a:rPr lang="en-US" sz="1200" dirty="0"/>
              <a:t> appends a node containing the        *</a:t>
            </a:r>
          </a:p>
          <a:p>
            <a:r>
              <a:rPr lang="en-US" sz="1200" dirty="0"/>
              <a:t>// value </a:t>
            </a:r>
            <a:r>
              <a:rPr lang="en-US" sz="1200" dirty="0" err="1"/>
              <a:t>pased</a:t>
            </a:r>
            <a:r>
              <a:rPr lang="en-US" sz="1200" dirty="0"/>
              <a:t> into </a:t>
            </a:r>
            <a:r>
              <a:rPr lang="en-US" sz="1200" dirty="0" err="1"/>
              <a:t>num</a:t>
            </a:r>
            <a:r>
              <a:rPr lang="en-US" sz="1200" dirty="0"/>
              <a:t>, to the end of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appendNode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// To point to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endParaRPr lang="en-US" sz="1200" dirty="0"/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r>
              <a:rPr lang="en-US" sz="1200" dirty="0"/>
              <a:t> at end.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Find the last node in the list.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-&gt;next)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Insert </a:t>
            </a:r>
            <a:r>
              <a:rPr lang="en-US" sz="1200" dirty="0" err="1"/>
              <a:t>newNode</a:t>
            </a:r>
            <a:r>
              <a:rPr lang="en-US" sz="1200" dirty="0"/>
              <a:t> as the last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displayList</a:t>
            </a:r>
            <a:r>
              <a:rPr lang="en-US" sz="1200" dirty="0"/>
              <a:t> shows the value                     *</a:t>
            </a:r>
          </a:p>
          <a:p>
            <a:r>
              <a:rPr lang="en-US" sz="1200" dirty="0"/>
              <a:t>// stored in each node of the linked list          *</a:t>
            </a:r>
          </a:p>
          <a:p>
            <a:r>
              <a:rPr lang="en-US" sz="1200" dirty="0"/>
              <a:t>// pointed to by head.            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displayList</a:t>
            </a:r>
            <a:r>
              <a:rPr lang="en-US" sz="1200" dirty="0"/>
              <a:t>() </a:t>
            </a:r>
            <a:r>
              <a:rPr lang="en-US" sz="1200" dirty="0" err="1"/>
              <a:t>const</a:t>
            </a:r>
            <a:endParaRPr lang="en-US" sz="1200" dirty="0"/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// To move through the list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points to a node, traverse</a:t>
            </a:r>
          </a:p>
          <a:p>
            <a:r>
              <a:rPr lang="en-US" sz="1200" dirty="0"/>
              <a:t>   // the list.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Display the value in this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cout</a:t>
            </a:r>
            <a:r>
              <a:rPr lang="en-US" sz="1200" dirty="0"/>
              <a:t> &lt;&lt; </a:t>
            </a:r>
            <a:r>
              <a:rPr lang="en-US" sz="1200" dirty="0" err="1"/>
              <a:t>nodePtr</a:t>
            </a:r>
            <a:r>
              <a:rPr lang="en-US" sz="1200" dirty="0"/>
              <a:t>-&gt;value &lt;&lt; </a:t>
            </a:r>
            <a:r>
              <a:rPr lang="en-US" sz="1200" dirty="0" err="1"/>
              <a:t>endl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Move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insertNode</a:t>
            </a:r>
            <a:r>
              <a:rPr lang="en-US" sz="1200" dirty="0"/>
              <a:t> function inserts a node with     *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num</a:t>
            </a:r>
            <a:r>
              <a:rPr lang="en-US" sz="1200" dirty="0"/>
              <a:t> copied to its value member.       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insertNode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newNode</a:t>
            </a:r>
            <a:r>
              <a:rPr lang="en-US" sz="1200" dirty="0"/>
              <a:t>;             // A new node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 = NULL; // The previous node</a:t>
            </a:r>
          </a:p>
          <a:p>
            <a:endParaRPr lang="en-US" sz="1200" dirty="0"/>
          </a:p>
          <a:p>
            <a:r>
              <a:rPr lang="en-US" sz="1200" dirty="0"/>
              <a:t>   // Allocate a new node and store </a:t>
            </a:r>
            <a:r>
              <a:rPr lang="en-US" sz="1200" dirty="0" err="1"/>
              <a:t>num</a:t>
            </a:r>
            <a:r>
              <a:rPr lang="en-US" sz="1200" dirty="0"/>
              <a:t> there.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 = new </a:t>
            </a:r>
            <a:r>
              <a:rPr lang="en-US" sz="1200" dirty="0" err="1"/>
              <a:t>ListNode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newNode</a:t>
            </a:r>
            <a:r>
              <a:rPr lang="en-US" sz="1200" dirty="0"/>
              <a:t>-&gt;value = </a:t>
            </a:r>
            <a:r>
              <a:rPr lang="en-US" sz="1200" dirty="0" err="1"/>
              <a:t>num</a:t>
            </a:r>
            <a:r>
              <a:rPr lang="en-US" sz="1200" dirty="0"/>
              <a:t>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If there are no nodes in the list</a:t>
            </a:r>
          </a:p>
          <a:p>
            <a:r>
              <a:rPr lang="en-US" sz="1200" dirty="0"/>
              <a:t>   // make </a:t>
            </a:r>
            <a:r>
              <a:rPr lang="en-US" sz="1200" dirty="0" err="1"/>
              <a:t>newNode</a:t>
            </a:r>
            <a:r>
              <a:rPr lang="en-US" sz="1200" dirty="0"/>
              <a:t> the first node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newNode</a:t>
            </a:r>
            <a:r>
              <a:rPr lang="en-US" sz="1200" dirty="0"/>
              <a:t>-&gt;next = NULL;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  // Otherwise, insert </a:t>
            </a:r>
            <a:r>
              <a:rPr lang="en-US" sz="1200" dirty="0" err="1"/>
              <a:t>newNode</a:t>
            </a:r>
            <a:endParaRPr lang="en-US" sz="1200" dirty="0"/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list.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Initialize </a:t>
            </a:r>
            <a:r>
              <a:rPr lang="en-US" sz="1200" dirty="0" err="1"/>
              <a:t>previousNode</a:t>
            </a:r>
            <a:r>
              <a:rPr lang="en-US" sz="1200" dirty="0"/>
              <a:t> to NULL.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previousNode</a:t>
            </a:r>
            <a:r>
              <a:rPr lang="en-US" sz="1200" dirty="0"/>
              <a:t> = NULL;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is less than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&lt;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the new node is to be the 1st in the list,</a:t>
            </a:r>
          </a:p>
          <a:p>
            <a:r>
              <a:rPr lang="en-US" sz="1200" dirty="0"/>
              <a:t>      // insert it before all other nodes.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previousNode</a:t>
            </a:r>
            <a:r>
              <a:rPr lang="en-US" sz="1200" dirty="0"/>
              <a:t> == NULL)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head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   else  // Otherwise insert after the previous node.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newNode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newNode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The </a:t>
            </a:r>
            <a:r>
              <a:rPr lang="en-US" sz="1200" dirty="0" err="1"/>
              <a:t>deleteNode</a:t>
            </a:r>
            <a:r>
              <a:rPr lang="en-US" sz="1200" dirty="0"/>
              <a:t> function searches for a node     *</a:t>
            </a:r>
          </a:p>
          <a:p>
            <a:r>
              <a:rPr lang="en-US" sz="1200" dirty="0"/>
              <a:t>// with </a:t>
            </a:r>
            <a:r>
              <a:rPr lang="en-US" sz="1200" dirty="0" err="1"/>
              <a:t>num</a:t>
            </a:r>
            <a:r>
              <a:rPr lang="en-US" sz="1200" dirty="0"/>
              <a:t> as its value. The node, if found, is   *</a:t>
            </a:r>
          </a:p>
          <a:p>
            <a:r>
              <a:rPr lang="en-US" sz="1200" dirty="0"/>
              <a:t>// deleted from the list and from memory.       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/>
              <a:t>void </a:t>
            </a:r>
            <a:r>
              <a:rPr lang="en-US" sz="1200" dirty="0" err="1"/>
              <a:t>NumberList</a:t>
            </a:r>
            <a:r>
              <a:rPr lang="en-US" sz="1200" dirty="0"/>
              <a:t>::</a:t>
            </a:r>
            <a:r>
              <a:rPr lang="en-US" sz="1200" dirty="0" err="1"/>
              <a:t>deleteNode</a:t>
            </a:r>
            <a:r>
              <a:rPr lang="en-US" sz="1200" dirty="0"/>
              <a:t>(double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 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previousNode</a:t>
            </a:r>
            <a:r>
              <a:rPr lang="en-US" sz="1200" dirty="0"/>
              <a:t>;  // To point to the previous node</a:t>
            </a:r>
          </a:p>
          <a:p>
            <a:endParaRPr lang="en-US" sz="1200" dirty="0"/>
          </a:p>
          <a:p>
            <a:r>
              <a:rPr lang="en-US" sz="1200" dirty="0"/>
              <a:t>   // If the list is empty, do nothing.</a:t>
            </a:r>
          </a:p>
          <a:p>
            <a:r>
              <a:rPr lang="en-US" sz="1200" dirty="0"/>
              <a:t>   if (!head)</a:t>
            </a:r>
          </a:p>
          <a:p>
            <a:r>
              <a:rPr lang="en-US" sz="1200" dirty="0"/>
              <a:t>      return;</a:t>
            </a:r>
          </a:p>
          <a:p>
            <a:r>
              <a:rPr lang="en-US" sz="1200" dirty="0"/>
              <a:t>   </a:t>
            </a:r>
          </a:p>
          <a:p>
            <a:r>
              <a:rPr lang="en-US" sz="1200" dirty="0"/>
              <a:t>   // Determine if the first node is the one.</a:t>
            </a:r>
          </a:p>
          <a:p>
            <a:r>
              <a:rPr lang="en-US" sz="1200" dirty="0"/>
              <a:t>   if (head-&gt;value ==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head-&gt;next;</a:t>
            </a:r>
          </a:p>
          <a:p>
            <a:r>
              <a:rPr lang="en-US" sz="1200" dirty="0"/>
              <a:t>      delete head;</a:t>
            </a:r>
          </a:p>
          <a:p>
            <a:r>
              <a:rPr lang="en-US" sz="1200" dirty="0"/>
              <a:t>      head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   else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Initialize </a:t>
            </a:r>
            <a:r>
              <a:rPr lang="en-US" sz="1200" dirty="0" err="1"/>
              <a:t>nodePtr</a:t>
            </a:r>
            <a:r>
              <a:rPr lang="en-US" sz="1200" dirty="0"/>
              <a:t> to head of list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   // Skip all nodes whose value member is </a:t>
            </a:r>
          </a:p>
          <a:p>
            <a:r>
              <a:rPr lang="en-US" sz="1200" dirty="0"/>
              <a:t>      // not equal to num.</a:t>
            </a:r>
          </a:p>
          <a:p>
            <a:r>
              <a:rPr lang="en-US" sz="1200" dirty="0"/>
              <a:t>      while (</a:t>
            </a:r>
            <a:r>
              <a:rPr lang="en-US" sz="1200" dirty="0" err="1"/>
              <a:t>nodePtr</a:t>
            </a:r>
            <a:r>
              <a:rPr lang="en-US" sz="1200" dirty="0"/>
              <a:t> != NULL &amp;&amp; </a:t>
            </a:r>
            <a:r>
              <a:rPr lang="en-US" sz="1200" dirty="0" err="1"/>
              <a:t>nodePtr</a:t>
            </a:r>
            <a:r>
              <a:rPr lang="en-US" sz="1200" dirty="0"/>
              <a:t>-&gt;value !=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  <a:p>
            <a:r>
              <a:rPr lang="en-US" sz="1200" dirty="0"/>
              <a:t>      {  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}</a:t>
            </a:r>
          </a:p>
          <a:p>
            <a:endParaRPr lang="en-US" sz="1200" dirty="0"/>
          </a:p>
          <a:p>
            <a:r>
              <a:rPr lang="en-US" sz="1200" dirty="0"/>
              <a:t>      // If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list, </a:t>
            </a:r>
          </a:p>
          <a:p>
            <a:r>
              <a:rPr lang="en-US" sz="1200" dirty="0"/>
              <a:t>      // link the previous node to the node after</a:t>
            </a:r>
          </a:p>
          <a:p>
            <a:r>
              <a:rPr lang="en-US" sz="1200" dirty="0"/>
              <a:t>      // </a:t>
            </a:r>
            <a:r>
              <a:rPr lang="en-US" sz="1200" dirty="0" err="1"/>
              <a:t>nodePtr</a:t>
            </a:r>
            <a:r>
              <a:rPr lang="en-US" sz="1200" dirty="0"/>
              <a:t>, then delete </a:t>
            </a:r>
            <a:r>
              <a:rPr lang="en-US" sz="1200" dirty="0" err="1"/>
              <a:t>nodePtr</a:t>
            </a:r>
            <a:r>
              <a:rPr lang="en-US" sz="1200" dirty="0"/>
              <a:t>.</a:t>
            </a:r>
          </a:p>
          <a:p>
            <a:r>
              <a:rPr lang="en-US" sz="1200" dirty="0"/>
              <a:t>      if (</a:t>
            </a:r>
            <a:r>
              <a:rPr lang="en-US" sz="1200" dirty="0" err="1"/>
              <a:t>nodePtr</a:t>
            </a:r>
            <a:r>
              <a:rPr lang="en-US" sz="1200" dirty="0"/>
              <a:t>)</a:t>
            </a:r>
          </a:p>
          <a:p>
            <a:r>
              <a:rPr lang="en-US" sz="1200" dirty="0"/>
              <a:t>      {</a:t>
            </a:r>
          </a:p>
          <a:p>
            <a:r>
              <a:rPr lang="en-US" sz="1200" dirty="0"/>
              <a:t>         </a:t>
            </a:r>
            <a:r>
              <a:rPr lang="en-US" sz="1200" dirty="0" err="1"/>
              <a:t>previousNode</a:t>
            </a:r>
            <a:r>
              <a:rPr lang="en-US" sz="1200" dirty="0"/>
              <a:t>-&gt;next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r>
              <a:rPr lang="en-US" sz="1200" dirty="0"/>
              <a:t>   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r>
              <a:rPr lang="en-US" sz="1200" dirty="0"/>
              <a:t>      }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//**************************************************</a:t>
            </a:r>
          </a:p>
          <a:p>
            <a:r>
              <a:rPr lang="en-US" sz="1200" dirty="0"/>
              <a:t>// Destructor                                      *</a:t>
            </a:r>
          </a:p>
          <a:p>
            <a:r>
              <a:rPr lang="en-US" sz="1200" dirty="0"/>
              <a:t>// This function deletes every node in the list.   *</a:t>
            </a:r>
          </a:p>
          <a:p>
            <a:r>
              <a:rPr lang="en-US" sz="1200" dirty="0"/>
              <a:t>//**************************************************</a:t>
            </a:r>
          </a:p>
          <a:p>
            <a:endParaRPr lang="en-US" sz="1200" dirty="0"/>
          </a:p>
          <a:p>
            <a:r>
              <a:rPr lang="en-US" sz="1200" dirty="0" err="1"/>
              <a:t>NumberList</a:t>
            </a:r>
            <a:r>
              <a:rPr lang="en-US" sz="1200" dirty="0"/>
              <a:t>::~</a:t>
            </a:r>
            <a:r>
              <a:rPr lang="en-US" sz="1200" dirty="0" err="1"/>
              <a:t>NumberList</a:t>
            </a:r>
            <a:r>
              <a:rPr lang="en-US" sz="1200" dirty="0"/>
              <a:t>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nodePtr</a:t>
            </a:r>
            <a:r>
              <a:rPr lang="en-US" sz="1200" dirty="0"/>
              <a:t>;   // To traverse the list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ListNode</a:t>
            </a:r>
            <a:r>
              <a:rPr lang="en-US" sz="1200" dirty="0"/>
              <a:t> *</a:t>
            </a:r>
            <a:r>
              <a:rPr lang="en-US" sz="1200" dirty="0" err="1"/>
              <a:t>nextNode</a:t>
            </a:r>
            <a:r>
              <a:rPr lang="en-US" sz="1200" dirty="0"/>
              <a:t>;  // To point to the next node</a:t>
            </a:r>
          </a:p>
          <a:p>
            <a:endParaRPr lang="en-US" sz="1200" dirty="0"/>
          </a:p>
          <a:p>
            <a:r>
              <a:rPr lang="en-US" sz="1200" dirty="0"/>
              <a:t>   // Position </a:t>
            </a:r>
            <a:r>
              <a:rPr lang="en-US" sz="1200" dirty="0" err="1"/>
              <a:t>nodePtr</a:t>
            </a:r>
            <a:r>
              <a:rPr lang="en-US" sz="1200" dirty="0"/>
              <a:t> at the head of the list.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nodePtr</a:t>
            </a:r>
            <a:r>
              <a:rPr lang="en-US" sz="1200" dirty="0"/>
              <a:t> = head;</a:t>
            </a:r>
          </a:p>
          <a:p>
            <a:endParaRPr lang="en-US" sz="1200" dirty="0"/>
          </a:p>
          <a:p>
            <a:r>
              <a:rPr lang="en-US" sz="1200" dirty="0"/>
              <a:t>   // While </a:t>
            </a:r>
            <a:r>
              <a:rPr lang="en-US" sz="1200" dirty="0" err="1"/>
              <a:t>nodePtr</a:t>
            </a:r>
            <a:r>
              <a:rPr lang="en-US" sz="1200" dirty="0"/>
              <a:t> is not at the end of the list...</a:t>
            </a:r>
          </a:p>
          <a:p>
            <a:r>
              <a:rPr lang="en-US" sz="1200" dirty="0"/>
              <a:t>   while (</a:t>
            </a:r>
            <a:r>
              <a:rPr lang="en-US" sz="1200" dirty="0" err="1"/>
              <a:t>nodePtr</a:t>
            </a:r>
            <a:r>
              <a:rPr lang="en-US" sz="1200" dirty="0"/>
              <a:t> != NULL)</a:t>
            </a:r>
          </a:p>
          <a:p>
            <a:r>
              <a:rPr lang="en-US" sz="1200" dirty="0"/>
              <a:t>   {</a:t>
            </a:r>
          </a:p>
          <a:p>
            <a:r>
              <a:rPr lang="en-US" sz="1200" dirty="0"/>
              <a:t>      // Save a pointer to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nextNode</a:t>
            </a:r>
            <a:r>
              <a:rPr lang="en-US" sz="1200" dirty="0"/>
              <a:t> = </a:t>
            </a:r>
            <a:r>
              <a:rPr lang="en-US" sz="1200" dirty="0" err="1"/>
              <a:t>nodePtr</a:t>
            </a:r>
            <a:r>
              <a:rPr lang="en-US" sz="1200" dirty="0"/>
              <a:t>-&gt;next;</a:t>
            </a:r>
          </a:p>
          <a:p>
            <a:endParaRPr lang="en-US" sz="1200" dirty="0"/>
          </a:p>
          <a:p>
            <a:r>
              <a:rPr lang="en-US" sz="1200" dirty="0"/>
              <a:t>      // Delete the current node.</a:t>
            </a:r>
          </a:p>
          <a:p>
            <a:r>
              <a:rPr lang="en-US" sz="1200" dirty="0"/>
              <a:t>      delete </a:t>
            </a:r>
            <a:r>
              <a:rPr lang="en-US" sz="1200" dirty="0" err="1"/>
              <a:t>nodePtr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      // Position </a:t>
            </a:r>
            <a:r>
              <a:rPr lang="en-US" sz="1200" dirty="0" err="1"/>
              <a:t>nodePtr</a:t>
            </a:r>
            <a:r>
              <a:rPr lang="en-US" sz="1200" dirty="0"/>
              <a:t> at the next node.</a:t>
            </a:r>
          </a:p>
          <a:p>
            <a:r>
              <a:rPr lang="en-US" sz="1200" dirty="0"/>
              <a:t>      </a:t>
            </a:r>
            <a:r>
              <a:rPr lang="en-US" sz="1200" dirty="0" err="1"/>
              <a:t>nodePtr</a:t>
            </a:r>
            <a:r>
              <a:rPr lang="en-US" sz="1200" dirty="0"/>
              <a:t> = </a:t>
            </a:r>
            <a:r>
              <a:rPr lang="en-US" sz="1200" dirty="0" err="1"/>
              <a:t>nextNode</a:t>
            </a:r>
            <a:r>
              <a:rPr lang="en-US" sz="1200" dirty="0"/>
              <a:t>;</a:t>
            </a:r>
          </a:p>
          <a:p>
            <a:r>
              <a:rPr lang="en-US" sz="1200" dirty="0"/>
              <a:t>   }</a:t>
            </a:r>
          </a:p>
          <a:p>
            <a:r>
              <a:rPr lang="en-US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19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18" y="-10067"/>
            <a:ext cx="6553200" cy="701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Russells-MacBook-Pro-2:Chapter 17 </a:t>
            </a:r>
            <a:r>
              <a:rPr lang="en-US" dirty="0" err="1"/>
              <a:t>russell</a:t>
            </a:r>
            <a:r>
              <a:rPr lang="en-US" dirty="0"/>
              <a:t>$ cat Pr17-1.cpp</a:t>
            </a:r>
          </a:p>
          <a:p>
            <a:r>
              <a:rPr lang="en-US" dirty="0"/>
              <a:t>// This program demonstrates a simple append</a:t>
            </a:r>
          </a:p>
          <a:p>
            <a:r>
              <a:rPr lang="en-US" dirty="0"/>
              <a:t>// operation on a linked list.</a:t>
            </a:r>
          </a:p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#include "</a:t>
            </a:r>
            <a:r>
              <a:rPr lang="en-US" dirty="0" err="1"/>
              <a:t>NumberList.h</a:t>
            </a:r>
            <a:r>
              <a:rPr lang="en-US" dirty="0"/>
              <a:t>"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// Define a </a:t>
            </a:r>
            <a:r>
              <a:rPr lang="en-US" dirty="0" err="1"/>
              <a:t>NumberList</a:t>
            </a:r>
            <a:r>
              <a:rPr lang="en-US" dirty="0"/>
              <a:t> object.</a:t>
            </a:r>
          </a:p>
          <a:p>
            <a:r>
              <a:rPr lang="en-US" dirty="0"/>
              <a:t>   </a:t>
            </a:r>
            <a:r>
              <a:rPr lang="en-US" dirty="0" err="1"/>
              <a:t>NumberList</a:t>
            </a:r>
            <a:r>
              <a:rPr lang="en-US" dirty="0"/>
              <a:t> list;</a:t>
            </a:r>
          </a:p>
          <a:p>
            <a:endParaRPr lang="en-US" dirty="0"/>
          </a:p>
          <a:p>
            <a:r>
              <a:rPr lang="en-US" dirty="0"/>
              <a:t>   // Append some values to the list.</a:t>
            </a:r>
          </a:p>
          <a:p>
            <a:r>
              <a:rPr lang="en-US" dirty="0"/>
              <a:t>   </a:t>
            </a:r>
            <a:r>
              <a:rPr lang="en-US" dirty="0" err="1"/>
              <a:t>list.appendNode</a:t>
            </a:r>
            <a:r>
              <a:rPr lang="en-US" dirty="0"/>
              <a:t>(2.5);</a:t>
            </a:r>
          </a:p>
          <a:p>
            <a:r>
              <a:rPr lang="en-US" dirty="0"/>
              <a:t>   </a:t>
            </a:r>
            <a:r>
              <a:rPr lang="en-US" dirty="0" err="1"/>
              <a:t>list.appendNode</a:t>
            </a:r>
            <a:r>
              <a:rPr lang="en-US" dirty="0"/>
              <a:t>(7.9);</a:t>
            </a:r>
          </a:p>
          <a:p>
            <a:r>
              <a:rPr lang="en-US" dirty="0"/>
              <a:t>   </a:t>
            </a:r>
            <a:r>
              <a:rPr lang="en-US" dirty="0" err="1"/>
              <a:t>list.appendNode</a:t>
            </a:r>
            <a:r>
              <a:rPr lang="en-US" dirty="0"/>
              <a:t>(12.6);</a:t>
            </a:r>
          </a:p>
          <a:p>
            <a:r>
              <a:rPr lang="en-US" dirty="0"/>
              <a:t>   </a:t>
            </a:r>
            <a:r>
              <a:rPr lang="en-US" dirty="0" err="1"/>
              <a:t>list.displayList</a:t>
            </a:r>
            <a:r>
              <a:rPr lang="en-US" dirty="0"/>
              <a:t>();</a:t>
            </a:r>
          </a:p>
          <a:p>
            <a:r>
              <a:rPr lang="en-US" dirty="0"/>
              <a:t>   return 0;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Russells-MacBook-Pro-2:Chapter 17 </a:t>
            </a:r>
            <a:r>
              <a:rPr lang="en-US" dirty="0" err="1"/>
              <a:t>russell</a:t>
            </a:r>
            <a:r>
              <a:rPr lang="en-US" dirty="0"/>
              <a:t>$ g++ Pr17-1.cpp </a:t>
            </a:r>
            <a:r>
              <a:rPr lang="en-US" dirty="0" err="1"/>
              <a:t>NumberList.cpp</a:t>
            </a:r>
            <a:r>
              <a:rPr lang="en-US" dirty="0"/>
              <a:t> </a:t>
            </a:r>
          </a:p>
          <a:p>
            <a:r>
              <a:rPr lang="en-US" dirty="0"/>
              <a:t>Russells-MacBook-Pro-2:Chapter 17 </a:t>
            </a:r>
            <a:r>
              <a:rPr lang="en-US" dirty="0" err="1"/>
              <a:t>russell</a:t>
            </a:r>
            <a:r>
              <a:rPr lang="en-US" dirty="0"/>
              <a:t>$ ./</a:t>
            </a:r>
            <a:r>
              <a:rPr lang="en-US" dirty="0" err="1"/>
              <a:t>a.out</a:t>
            </a:r>
            <a:r>
              <a:rPr lang="en-US" dirty="0"/>
              <a:t> </a:t>
            </a:r>
          </a:p>
          <a:p>
            <a:r>
              <a:rPr lang="en-US" dirty="0"/>
              <a:t>2.5</a:t>
            </a:r>
          </a:p>
          <a:p>
            <a:r>
              <a:rPr lang="en-US" dirty="0"/>
              <a:t>7.9</a:t>
            </a:r>
          </a:p>
          <a:p>
            <a:r>
              <a:rPr lang="en-US" dirty="0"/>
              <a:t>12.6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4226" y="1371600"/>
            <a:ext cx="4856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 Exercise: Append </a:t>
            </a:r>
            <a:r>
              <a:rPr lang="en-US" sz="2800" dirty="0" smtClean="0"/>
              <a:t>nodes </a:t>
            </a:r>
            <a:r>
              <a:rPr lang="en-US" sz="2800" dirty="0" smtClean="0"/>
              <a:t>to </a:t>
            </a:r>
          </a:p>
          <a:p>
            <a:r>
              <a:rPr lang="en-US" sz="2800" dirty="0" err="1" smtClean="0"/>
              <a:t>LinkedList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9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346200"/>
            <a:ext cx="6311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7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19769"/>
            <a:ext cx="6400800" cy="159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02305"/>
            <a:ext cx="6354992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772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02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028343"/>
            <a:ext cx="4572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 ./4out </a:t>
            </a:r>
          </a:p>
          <a:p>
            <a:r>
              <a:rPr lang="en-US" dirty="0"/>
              <a:t>Here are the initial values:</a:t>
            </a:r>
          </a:p>
          <a:p>
            <a:r>
              <a:rPr lang="en-US" dirty="0"/>
              <a:t>2.5</a:t>
            </a:r>
          </a:p>
          <a:p>
            <a:r>
              <a:rPr lang="en-US" dirty="0"/>
              <a:t>7.9</a:t>
            </a:r>
          </a:p>
          <a:p>
            <a:r>
              <a:rPr lang="en-US" dirty="0"/>
              <a:t>12.6</a:t>
            </a:r>
          </a:p>
          <a:p>
            <a:endParaRPr lang="en-US" dirty="0"/>
          </a:p>
          <a:p>
            <a:r>
              <a:rPr lang="en-US" dirty="0"/>
              <a:t>Now deleting the node in the middle.</a:t>
            </a:r>
          </a:p>
          <a:p>
            <a:r>
              <a:rPr lang="en-US" dirty="0"/>
              <a:t>Here are the nodes left.</a:t>
            </a:r>
          </a:p>
          <a:p>
            <a:r>
              <a:rPr lang="en-US" dirty="0"/>
              <a:t>2.5</a:t>
            </a:r>
          </a:p>
          <a:p>
            <a:r>
              <a:rPr lang="en-US" dirty="0"/>
              <a:t>12.6</a:t>
            </a:r>
          </a:p>
          <a:p>
            <a:endParaRPr lang="en-US" dirty="0"/>
          </a:p>
          <a:p>
            <a:r>
              <a:rPr lang="en-US" dirty="0"/>
              <a:t>Now deleting the last node.</a:t>
            </a:r>
          </a:p>
          <a:p>
            <a:r>
              <a:rPr lang="en-US" dirty="0"/>
              <a:t>Here are the nodes left.</a:t>
            </a:r>
          </a:p>
          <a:p>
            <a:r>
              <a:rPr lang="en-US" dirty="0"/>
              <a:t>2.5</a:t>
            </a:r>
          </a:p>
          <a:p>
            <a:endParaRPr lang="en-US" dirty="0"/>
          </a:p>
          <a:p>
            <a:r>
              <a:rPr lang="en-US" dirty="0"/>
              <a:t>Now deleting the only remaining node.</a:t>
            </a:r>
          </a:p>
          <a:p>
            <a:r>
              <a:rPr lang="en-US" dirty="0"/>
              <a:t>Here are the nodes left.</a:t>
            </a:r>
          </a:p>
        </p:txBody>
      </p:sp>
    </p:spTree>
    <p:extLst>
      <p:ext uri="{BB962C8B-B14F-4D97-AF65-F5344CB8AC3E}">
        <p14:creationId xmlns:p14="http://schemas.microsoft.com/office/powerpoint/2010/main" val="297967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 Mar 25-27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April 1-3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 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8-10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April 15-17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1 Due – April 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5) More AI: search, heuristics, optimization, decision trees, supervised/unsupervised learning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22-24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Game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API and/or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vent-oriented programming, model view controller, map reduce filter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29, May 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lang="en-US" sz="1400" dirty="0" err="1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SQLite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 6-8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13-15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2 Due May 15</a:t>
            </a:r>
            <a:endParaRPr lang="en-US" sz="14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How to download an API and learn how to use functions in that API, Windows Foundation Classes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20-22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Designing and implementing a simple game in C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 May 27-29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Selected topics – Gesture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recognition 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Network Programming &amp; TCP/IP, OSC June 3-5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Working on student projects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10-12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project presentations Project 3/Final Project Due June 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Recall, Project 2 due this Wednesday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Libraries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6095828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261100" cy="44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5486400" cy="62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696793" cy="167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Boost Libraries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86200"/>
            <a:ext cx="621071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641"/>
            <a:ext cx="6630566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5814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g++ fig23_02.cpp </a:t>
            </a:r>
          </a:p>
          <a:p>
            <a:r>
              <a:rPr lang="en-US" dirty="0"/>
              <a:t>fig23_02.cpp:5:17: error: regex: No such file or directory</a:t>
            </a:r>
          </a:p>
          <a:p>
            <a:r>
              <a:rPr lang="en-US" dirty="0"/>
              <a:t>fig23_02.cpp: In function ‘</a:t>
            </a:r>
            <a:r>
              <a:rPr lang="en-US" dirty="0" err="1"/>
              <a:t>int</a:t>
            </a:r>
            <a:r>
              <a:rPr lang="en-US" dirty="0"/>
              <a:t> main()’:</a:t>
            </a:r>
          </a:p>
          <a:p>
            <a:r>
              <a:rPr lang="en-US" dirty="0"/>
              <a:t>fig23_02.cpp:11: error: ‘regex’ was not declared in this scope</a:t>
            </a:r>
          </a:p>
          <a:p>
            <a:r>
              <a:rPr lang="en-US" dirty="0"/>
              <a:t>fig23_02.cpp:11: error: expected `;' before ‘expression’</a:t>
            </a:r>
          </a:p>
          <a:p>
            <a:r>
              <a:rPr lang="en-US" dirty="0"/>
              <a:t>fig23_02.cpp:20: error: ‘</a:t>
            </a:r>
            <a:r>
              <a:rPr lang="en-US" dirty="0" err="1"/>
              <a:t>smatch</a:t>
            </a:r>
            <a:r>
              <a:rPr lang="en-US" dirty="0"/>
              <a:t>’ was not declared in this scope</a:t>
            </a:r>
          </a:p>
          <a:p>
            <a:r>
              <a:rPr lang="en-US" dirty="0"/>
              <a:t>fig23_02.cpp:20: error: expected `;' before ‘match’</a:t>
            </a:r>
          </a:p>
          <a:p>
            <a:r>
              <a:rPr lang="en-US" dirty="0"/>
              <a:t>fig23_02.cpp:23: error: ‘match’ was not declared in this scope</a:t>
            </a:r>
          </a:p>
          <a:p>
            <a:r>
              <a:rPr lang="en-US" dirty="0"/>
              <a:t>fig23_02.cpp:23: error: ‘expression’ was not declared in this scope</a:t>
            </a:r>
          </a:p>
          <a:p>
            <a:r>
              <a:rPr lang="en-US" dirty="0"/>
              <a:t>fig23_02.cpp:24: error: ‘</a:t>
            </a:r>
            <a:r>
              <a:rPr lang="en-US" dirty="0" err="1"/>
              <a:t>regex_constants</a:t>
            </a:r>
            <a:r>
              <a:rPr lang="en-US" dirty="0"/>
              <a:t>’ has not been declared</a:t>
            </a:r>
          </a:p>
          <a:p>
            <a:r>
              <a:rPr lang="en-US" dirty="0"/>
              <a:t>fig23_02.cpp:24: error: ‘</a:t>
            </a:r>
            <a:r>
              <a:rPr lang="en-US" dirty="0" err="1"/>
              <a:t>regex_search</a:t>
            </a:r>
            <a:r>
              <a:rPr lang="en-US" dirty="0"/>
              <a:t>’ was not declared in this scope</a:t>
            </a:r>
          </a:p>
        </p:txBody>
      </p:sp>
    </p:spTree>
    <p:extLst>
      <p:ext uri="{BB962C8B-B14F-4D97-AF65-F5344CB8AC3E}">
        <p14:creationId xmlns:p14="http://schemas.microsoft.com/office/powerpoint/2010/main" val="270842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81000"/>
            <a:ext cx="533400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// Demonstrating regular expressions.                                                                                                                </a:t>
            </a:r>
          </a:p>
          <a:p>
            <a:r>
              <a:rPr lang="en-US" sz="1400" dirty="0"/>
              <a:t>#include &lt;</a:t>
            </a:r>
            <a:r>
              <a:rPr lang="en-US" sz="1400" dirty="0" err="1"/>
              <a:t>iostream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&lt;string&gt;</a:t>
            </a:r>
          </a:p>
          <a:p>
            <a:r>
              <a:rPr lang="en-US" sz="1400" dirty="0"/>
              <a:t>#include &lt;regex&gt;</a:t>
            </a:r>
          </a:p>
          <a:p>
            <a:r>
              <a:rPr lang="en-US" sz="1400" dirty="0"/>
              <a:t>using namespace </a:t>
            </a:r>
            <a:r>
              <a:rPr lang="en-US" sz="1400" dirty="0" err="1"/>
              <a:t>std</a:t>
            </a:r>
            <a:r>
              <a:rPr lang="en-US" sz="1400" dirty="0"/>
              <a:t>; // allows use of features in both </a:t>
            </a:r>
            <a:r>
              <a:rPr lang="en-US" sz="1400" dirty="0" err="1"/>
              <a:t>std</a:t>
            </a:r>
            <a:r>
              <a:rPr lang="en-US" sz="1400" dirty="0"/>
              <a:t> and </a:t>
            </a:r>
            <a:r>
              <a:rPr lang="en-US" sz="1400" dirty="0" err="1"/>
              <a:t>std</a:t>
            </a:r>
            <a:r>
              <a:rPr lang="en-US" sz="1400" dirty="0"/>
              <a:t>::tr1                                                                              </a:t>
            </a:r>
          </a:p>
          <a:p>
            <a:r>
              <a:rPr lang="en-US" sz="1400" dirty="0" err="1"/>
              <a:t>int</a:t>
            </a:r>
            <a:r>
              <a:rPr lang="en-US" sz="1400" dirty="0"/>
              <a:t> main()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   // create a regular expression                                                                                                                    </a:t>
            </a:r>
          </a:p>
          <a:p>
            <a:r>
              <a:rPr lang="en-US" sz="1400" dirty="0"/>
              <a:t>   regex expression( "J.*\\d[0-35-9]-\\d\\d-\\d\\d" )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en-US" sz="1400" dirty="0"/>
              <a:t>   // create a string to be tested                                                                                                                   </a:t>
            </a:r>
          </a:p>
          <a:p>
            <a:r>
              <a:rPr lang="en-US" sz="1400" dirty="0"/>
              <a:t>   string string1 = "Jane's Birthday is 05-12-75\n"</a:t>
            </a:r>
          </a:p>
          <a:p>
            <a:r>
              <a:rPr lang="en-US" sz="1400" dirty="0"/>
              <a:t>      "Dave's Birthday is 11-04-68\n"</a:t>
            </a:r>
          </a:p>
          <a:p>
            <a:r>
              <a:rPr lang="en-US" sz="1400" dirty="0"/>
              <a:t>      "John's Birthday is 04-28-73\n"</a:t>
            </a:r>
          </a:p>
          <a:p>
            <a:r>
              <a:rPr lang="en-US" sz="1400" dirty="0"/>
              <a:t>      "Joe's Birthday is 12-17-</a:t>
            </a:r>
            <a:r>
              <a:rPr lang="en-US" sz="1400" dirty="0" smtClean="0"/>
              <a:t>77”;</a:t>
            </a:r>
            <a:endParaRPr lang="en-US" sz="1400" dirty="0"/>
          </a:p>
          <a:p>
            <a:r>
              <a:rPr lang="en-US" sz="1400" dirty="0"/>
              <a:t>   // create a </a:t>
            </a:r>
            <a:r>
              <a:rPr lang="en-US" sz="1400" dirty="0" err="1"/>
              <a:t>std</a:t>
            </a:r>
            <a:r>
              <a:rPr lang="en-US" sz="1400" dirty="0"/>
              <a:t>::tr1::</a:t>
            </a:r>
            <a:r>
              <a:rPr lang="en-US" sz="1400" dirty="0" err="1"/>
              <a:t>smatch</a:t>
            </a:r>
            <a:r>
              <a:rPr lang="en-US" sz="1400" dirty="0"/>
              <a:t> object to hold the search results                                                                                    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smatch</a:t>
            </a:r>
            <a:r>
              <a:rPr lang="en-US" sz="1400" dirty="0"/>
              <a:t> match;</a:t>
            </a:r>
          </a:p>
          <a:p>
            <a:endParaRPr lang="en-US" sz="1400" dirty="0"/>
          </a:p>
          <a:p>
            <a:r>
              <a:rPr lang="en-US" sz="1400" dirty="0"/>
              <a:t>   // match regular expression to string and print out all matches                                                                                   </a:t>
            </a:r>
          </a:p>
          <a:p>
            <a:r>
              <a:rPr lang="en-US" sz="1400" dirty="0"/>
              <a:t>   while ( </a:t>
            </a:r>
            <a:r>
              <a:rPr lang="en-US" sz="1400" dirty="0" err="1"/>
              <a:t>regex_search</a:t>
            </a:r>
            <a:r>
              <a:rPr lang="en-US" sz="1400" dirty="0"/>
              <a:t>( string1, match, expression,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regex_constants</a:t>
            </a:r>
            <a:r>
              <a:rPr lang="en-US" sz="1400" dirty="0"/>
              <a:t>::</a:t>
            </a:r>
            <a:r>
              <a:rPr lang="en-US" sz="1400" dirty="0" err="1"/>
              <a:t>match_not_eol</a:t>
            </a:r>
            <a:r>
              <a:rPr lang="en-US" sz="1400" dirty="0"/>
              <a:t> ) )</a:t>
            </a:r>
          </a:p>
          <a:p>
            <a:r>
              <a:rPr lang="en-US" sz="1400" dirty="0"/>
              <a:t>   {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cout</a:t>
            </a:r>
            <a:r>
              <a:rPr lang="en-US" sz="1400" dirty="0"/>
              <a:t> &lt;&lt; </a:t>
            </a:r>
            <a:r>
              <a:rPr lang="en-US" sz="1400" dirty="0" err="1"/>
              <a:t>match.str</a:t>
            </a:r>
            <a:r>
              <a:rPr lang="en-US" sz="1400" dirty="0"/>
              <a:t>() &lt;&lt; </a:t>
            </a:r>
            <a:r>
              <a:rPr lang="en-US" sz="1400" dirty="0" err="1"/>
              <a:t>endl</a:t>
            </a:r>
            <a:r>
              <a:rPr lang="en-US" sz="1400" dirty="0"/>
              <a:t>; // print the matching string                                                                                      </a:t>
            </a:r>
          </a:p>
          <a:p>
            <a:endParaRPr lang="en-US" sz="1400" dirty="0"/>
          </a:p>
          <a:p>
            <a:r>
              <a:rPr lang="en-US" sz="1400" dirty="0"/>
              <a:t>      // remove the matched substring from the string                                                                                                </a:t>
            </a:r>
          </a:p>
          <a:p>
            <a:r>
              <a:rPr lang="en-US" sz="1400" dirty="0"/>
              <a:t>      string1 = </a:t>
            </a:r>
            <a:r>
              <a:rPr lang="en-US" sz="1400" dirty="0" err="1"/>
              <a:t>match.suffix</a:t>
            </a:r>
            <a:r>
              <a:rPr lang="en-US" sz="1400" dirty="0"/>
              <a:t>();</a:t>
            </a:r>
          </a:p>
          <a:p>
            <a:r>
              <a:rPr lang="en-US" sz="1400" dirty="0"/>
              <a:t>   } // end while                                                                                                                                    </a:t>
            </a:r>
          </a:p>
          <a:p>
            <a:r>
              <a:rPr lang="en-US" sz="1400" dirty="0"/>
              <a:t>} // end of function main                                                                                                                          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411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985000" cy="52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0"/>
            <a:ext cx="6264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Projects 2 Due in Class This </a:t>
            </a:r>
            <a:r>
              <a:rPr lang="en-US" u="sng" dirty="0"/>
              <a:t>W</a:t>
            </a:r>
            <a:r>
              <a:rPr lang="en-US" u="sng" dirty="0" smtClean="0"/>
              <a:t>ednesday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prepare a ~10 minute discussion (</a:t>
            </a:r>
            <a:r>
              <a:rPr lang="en-US" dirty="0"/>
              <a:t>P</a:t>
            </a:r>
            <a:r>
              <a:rPr lang="en-US" dirty="0" smtClean="0"/>
              <a:t>owerPoint, or other) about your program, or your goal with your project, challenges you encountered along the way, how you overcame them, how they overcame you, etc.</a:t>
            </a:r>
          </a:p>
          <a:p>
            <a:r>
              <a:rPr lang="en-US" dirty="0" smtClean="0"/>
              <a:t>Share it with the class! 8)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0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Validating User Input with Regex &amp; Boost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63864"/>
            <a:ext cx="5450840" cy="61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624252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248400" cy="36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6323311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7752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5207000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10000"/>
            <a:ext cx="533400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143000"/>
            <a:ext cx="2945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Book.h</a:t>
            </a:r>
            <a:r>
              <a:rPr lang="en-US" sz="2000" dirty="0" smtClean="0"/>
              <a:t>, </a:t>
            </a:r>
            <a:r>
              <a:rPr lang="en-US" sz="2000" dirty="0" err="1" smtClean="0"/>
              <a:t>Book.cpp</a:t>
            </a:r>
            <a:r>
              <a:rPr lang="en-US" sz="2000" dirty="0"/>
              <a:t>, and </a:t>
            </a:r>
            <a:endParaRPr lang="en-US" sz="2000" dirty="0" smtClean="0"/>
          </a:p>
          <a:p>
            <a:r>
              <a:rPr lang="en-US" sz="2000" dirty="0" err="1" smtClean="0"/>
              <a:t>SharedPtrExample.cpp</a:t>
            </a:r>
            <a:r>
              <a:rPr lang="en-US" sz="2000" dirty="0" smtClean="0"/>
              <a:t> are</a:t>
            </a:r>
          </a:p>
          <a:p>
            <a:r>
              <a:rPr lang="en-US" sz="2000" dirty="0" smtClean="0"/>
              <a:t>in the Google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45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77196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50900"/>
            <a:ext cx="8534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444500"/>
            <a:ext cx="8636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 objects in the STL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620000" cy="56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dimensional viewing-transformation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5863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3800"/>
            <a:ext cx="692815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943600" cy="26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5988197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clipping against a rectangular clip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1927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Line Clipping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2108200" cy="291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76400"/>
            <a:ext cx="53398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493000" cy="5024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94601"/>
            <a:ext cx="7073630" cy="14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851900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153400" cy="51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ddis_PL PPT template">
  <a:themeElements>
    <a:clrScheme name="1_Gaddis_PL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addis_PL PPT template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1_Gaddis_PL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8638</TotalTime>
  <Words>7258</Words>
  <Application>Microsoft Macintosh PowerPoint</Application>
  <PresentationFormat>On-screen Show (4:3)</PresentationFormat>
  <Paragraphs>890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1_Gaddis_PL PPT template</vt:lpstr>
      <vt:lpstr> C++ is Fun – Part 14 at Turbine/Warner Bros.!</vt:lpstr>
      <vt:lpstr>Syllabus</vt:lpstr>
      <vt:lpstr>Projects 2 Due in Class This Wednesday</vt:lpstr>
      <vt:lpstr>Two dimensional viewing-transformation pipeline</vt:lpstr>
      <vt:lpstr>Line clipping against a rectangular clip window</vt:lpstr>
      <vt:lpstr>Line Clipping Algorithms</vt:lpstr>
      <vt:lpstr>Linked 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Recall, Project 2 due this Wednesday </vt:lpstr>
      <vt:lpstr>Boost Libraries</vt:lpstr>
      <vt:lpstr>PowerPoint Presentation</vt:lpstr>
      <vt:lpstr>PowerPoint Presentation</vt:lpstr>
      <vt:lpstr>Boost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Validating User Input with Regex &amp; Boost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objects in the STL</vt:lpstr>
      <vt:lpstr>PowerPoint Presentation</vt:lpstr>
      <vt:lpstr>PowerPoint Presentation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639</cp:revision>
  <cp:lastPrinted>2013-05-14T15:27:16Z</cp:lastPrinted>
  <dcterms:created xsi:type="dcterms:W3CDTF">2013-03-24T23:10:07Z</dcterms:created>
  <dcterms:modified xsi:type="dcterms:W3CDTF">2013-05-14T15:27:26Z</dcterms:modified>
</cp:coreProperties>
</file>